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99"/>
  </p:notesMasterIdLst>
  <p:sldIdLst>
    <p:sldId id="256" r:id="rId3"/>
    <p:sldId id="348" r:id="rId4"/>
    <p:sldId id="347" r:id="rId5"/>
    <p:sldId id="257" r:id="rId6"/>
    <p:sldId id="258" r:id="rId7"/>
    <p:sldId id="321" r:id="rId8"/>
    <p:sldId id="267" r:id="rId9"/>
    <p:sldId id="268" r:id="rId10"/>
    <p:sldId id="324" r:id="rId11"/>
    <p:sldId id="259" r:id="rId12"/>
    <p:sldId id="261" r:id="rId13"/>
    <p:sldId id="319" r:id="rId14"/>
    <p:sldId id="262" r:id="rId15"/>
    <p:sldId id="264" r:id="rId16"/>
    <p:sldId id="322" r:id="rId17"/>
    <p:sldId id="341" r:id="rId18"/>
    <p:sldId id="323" r:id="rId19"/>
    <p:sldId id="266" r:id="rId20"/>
    <p:sldId id="327" r:id="rId21"/>
    <p:sldId id="344" r:id="rId22"/>
    <p:sldId id="345" r:id="rId23"/>
    <p:sldId id="342" r:id="rId24"/>
    <p:sldId id="343" r:id="rId25"/>
    <p:sldId id="272" r:id="rId26"/>
    <p:sldId id="273" r:id="rId27"/>
    <p:sldId id="274" r:id="rId28"/>
    <p:sldId id="275" r:id="rId29"/>
    <p:sldId id="276" r:id="rId30"/>
    <p:sldId id="367" r:id="rId31"/>
    <p:sldId id="328" r:id="rId32"/>
    <p:sldId id="277" r:id="rId33"/>
    <p:sldId id="278" r:id="rId34"/>
    <p:sldId id="329" r:id="rId35"/>
    <p:sldId id="279" r:id="rId36"/>
    <p:sldId id="280" r:id="rId37"/>
    <p:sldId id="330" r:id="rId38"/>
    <p:sldId id="334" r:id="rId39"/>
    <p:sldId id="281" r:id="rId40"/>
    <p:sldId id="282" r:id="rId41"/>
    <p:sldId id="346" r:id="rId42"/>
    <p:sldId id="283" r:id="rId43"/>
    <p:sldId id="331" r:id="rId44"/>
    <p:sldId id="284" r:id="rId45"/>
    <p:sldId id="285" r:id="rId46"/>
    <p:sldId id="360" r:id="rId47"/>
    <p:sldId id="361" r:id="rId48"/>
    <p:sldId id="364" r:id="rId49"/>
    <p:sldId id="362" r:id="rId50"/>
    <p:sldId id="363" r:id="rId51"/>
    <p:sldId id="365" r:id="rId52"/>
    <p:sldId id="368" r:id="rId53"/>
    <p:sldId id="349" r:id="rId54"/>
    <p:sldId id="366" r:id="rId55"/>
    <p:sldId id="286" r:id="rId56"/>
    <p:sldId id="287" r:id="rId57"/>
    <p:sldId id="288" r:id="rId58"/>
    <p:sldId id="289" r:id="rId59"/>
    <p:sldId id="290" r:id="rId60"/>
    <p:sldId id="351" r:id="rId61"/>
    <p:sldId id="291" r:id="rId62"/>
    <p:sldId id="292" r:id="rId63"/>
    <p:sldId id="293" r:id="rId64"/>
    <p:sldId id="294" r:id="rId65"/>
    <p:sldId id="352" r:id="rId66"/>
    <p:sldId id="295" r:id="rId67"/>
    <p:sldId id="296" r:id="rId68"/>
    <p:sldId id="353" r:id="rId69"/>
    <p:sldId id="297" r:id="rId70"/>
    <p:sldId id="298" r:id="rId71"/>
    <p:sldId id="299" r:id="rId72"/>
    <p:sldId id="354" r:id="rId73"/>
    <p:sldId id="300" r:id="rId74"/>
    <p:sldId id="336" r:id="rId75"/>
    <p:sldId id="301" r:id="rId76"/>
    <p:sldId id="355" r:id="rId77"/>
    <p:sldId id="302" r:id="rId78"/>
    <p:sldId id="303" r:id="rId79"/>
    <p:sldId id="356" r:id="rId80"/>
    <p:sldId id="304" r:id="rId81"/>
    <p:sldId id="305" r:id="rId82"/>
    <p:sldId id="357" r:id="rId83"/>
    <p:sldId id="306" r:id="rId84"/>
    <p:sldId id="307" r:id="rId85"/>
    <p:sldId id="308" r:id="rId86"/>
    <p:sldId id="309" r:id="rId87"/>
    <p:sldId id="358" r:id="rId88"/>
    <p:sldId id="337" r:id="rId89"/>
    <p:sldId id="310" r:id="rId90"/>
    <p:sldId id="311" r:id="rId91"/>
    <p:sldId id="312" r:id="rId92"/>
    <p:sldId id="313" r:id="rId93"/>
    <p:sldId id="314" r:id="rId94"/>
    <p:sldId id="315" r:id="rId95"/>
    <p:sldId id="316" r:id="rId96"/>
    <p:sldId id="359" r:id="rId97"/>
    <p:sldId id="317" r:id="rId9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2A4"/>
    <a:srgbClr val="118987"/>
    <a:srgbClr val="D80035"/>
    <a:srgbClr val="D2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506"/>
  </p:normalViewPr>
  <p:slideViewPr>
    <p:cSldViewPr snapToGrid="0" snapToObjects="1">
      <p:cViewPr varScale="1">
        <p:scale>
          <a:sx n="62" d="100"/>
          <a:sy n="62" d="100"/>
        </p:scale>
        <p:origin x="20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354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2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2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38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7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4103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61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40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550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6244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387237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5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39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276868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What happened here?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48231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5616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202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83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59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Alternates</a:t>
            </a:r>
            <a:r>
              <a:rPr lang="en-US" baseline="0" dirty="0" smtClean="0"/>
              <a:t> good and bad possibilities.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Why do we think that 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94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Words generally are better. Someone reading your code should be able to tell what you’re talking about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19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tries</a:t>
            </a:r>
            <a:r>
              <a:rPr lang="en-US" baseline="0" dirty="0" smtClean="0"/>
              <a:t> to help you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8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473849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369149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284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9445493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535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09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3874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it? How would they define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2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01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501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018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004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079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Ways of organizing related</a:t>
            </a:r>
            <a:r>
              <a:rPr lang="en-US" sz="1466" baseline="0" dirty="0" smtClean="0"/>
              <a:t> groups of information to perform actions on them.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9424272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867234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&gt;&gt;&gt; means interpreter right?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8265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let's get push again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Why zero?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many moves does it take to get to the next 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9833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056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065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840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105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push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2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81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827295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535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if you had an</a:t>
            </a:r>
            <a:r>
              <a:rPr lang="en-US" baseline="0" dirty="0" smtClean="0"/>
              <a:t> error, check to make sure you have all the variables you expect in both your interpreter and your files.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Keys are overwritten if you use</a:t>
            </a:r>
            <a:r>
              <a:rPr lang="en-US" baseline="0" dirty="0" smtClean="0"/>
              <a:t> a new one. They have to be unique.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Values on the other hand don’t have to be unique. Multiple keys can have the same value.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2331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047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090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0953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813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5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438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With duck typed languages we assume that the</a:t>
            </a:r>
            <a:r>
              <a:rPr lang="en-US" sz="1466" baseline="0" dirty="0" smtClean="0"/>
              <a:t> variables we are using in particular places can do the things we want. Not always the case. Sometimes we need to change data types.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1294089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3970685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471821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"Doing stuff" usually doesn't change the variables used.  You'd need to use write things like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new_variable = my_variable + 2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or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my_variable = my_variable + 2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to use this value later. </a:t>
            </a:r>
          </a:p>
        </p:txBody>
      </p:sp>
    </p:spTree>
    <p:extLst>
      <p:ext uri="{BB962C8B-B14F-4D97-AF65-F5344CB8AC3E}">
        <p14:creationId xmlns:p14="http://schemas.microsoft.com/office/powerpoint/2010/main" val="18319777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Extra – </a:t>
            </a:r>
            <a:r>
              <a:rPr lang="en-US" dirty="0" err="1" smtClean="0"/>
              <a:t>your_vegetables</a:t>
            </a:r>
            <a:r>
              <a:rPr lang="en-US" dirty="0" smtClean="0"/>
              <a:t> = vegetables – </a:t>
            </a:r>
            <a:r>
              <a:rPr lang="en-US" dirty="0" err="1" smtClean="0"/>
              <a:t>my_vegetables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135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1569817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28756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627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options?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2684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62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215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018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Translation </a:t>
            </a:r>
            <a:r>
              <a:rPr lang="mr-IN" sz="1466" dirty="0" smtClean="0"/>
              <a:t>–</a:t>
            </a:r>
            <a:r>
              <a:rPr lang="en-US" sz="1466" dirty="0" smtClean="0"/>
              <a:t> get out there and try some stuff!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84004365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74612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tring-methods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python_basic_operators.htm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" y="-785263"/>
            <a:ext cx="9144000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" y="0"/>
            <a:ext cx="9124560" cy="68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22790" y="247844"/>
            <a:ext cx="3438899" cy="2153400"/>
          </a:xfrm>
          <a:prstGeom prst="rect">
            <a:avLst/>
          </a:prstGeom>
          <a:solidFill>
            <a:srgbClr val="434343"/>
          </a:solidFill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"when you don't create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things,</a:t>
            </a:r>
            <a:r>
              <a:rPr lang="en-US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become defined by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rather than ability. </a:t>
            </a:r>
            <a:r>
              <a:rPr lang="en-US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only narrow &amp; exclude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people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 so create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.”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Arial"/>
              </a:rPr>
              <a:t>  why the lucky stiff (@_why)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Code used to create applications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Ruby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PHP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Python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JavaScript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C++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many, many more...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 Choice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it “easy” to maintain?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Is the standard library good enough?</a:t>
            </a:r>
          </a:p>
          <a:p>
            <a:pPr marL="38100" lvl="2">
              <a:lnSpc>
                <a:spcPct val="120000"/>
              </a:lnSpc>
              <a:buNone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	What is it generally good for?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Can your team learn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</a:t>
            </a:r>
            <a:r>
              <a:rPr lang="en-US" i="1" dirty="0" smtClean="0"/>
              <a:t>your</a:t>
            </a:r>
            <a:r>
              <a:rPr lang="en-US" dirty="0" smtClean="0"/>
              <a:t> team using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Can you live with the syntax?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Do you hate it? Are you comfortable with it?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0868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Library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500" dirty="0"/>
              <a:t>A collection of reusable code to accomplish a generic </a:t>
            </a:r>
            <a:r>
              <a:rPr lang="en" sz="2500" dirty="0" smtClean="0"/>
              <a:t>activity</a:t>
            </a:r>
            <a:endParaRPr lang="en-US" sz="2500" dirty="0" smtClean="0"/>
          </a:p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Date math (three months from today)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Logging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Working with file systems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Compressing files</a:t>
            </a: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Ex. - You don’t have to rewrite code to save a file to your drive each time because someone else did it for you!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Python </a:t>
            </a:r>
            <a:r>
              <a:rPr lang="en" sz="3600" dirty="0" smtClean="0"/>
              <a:t>is </a:t>
            </a:r>
            <a:r>
              <a:rPr lang="en" sz="3600" dirty="0"/>
              <a:t>a language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L</a:t>
            </a:r>
            <a:r>
              <a:rPr lang="en" sz="3600" dirty="0" err="1" smtClean="0"/>
              <a:t>ibraries</a:t>
            </a:r>
            <a:r>
              <a:rPr lang="en-US" sz="3600" dirty="0" smtClean="0"/>
              <a:t> are called packages</a:t>
            </a:r>
            <a:endParaRPr lang="en" sz="36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>
                <a:latin typeface="Open Sans"/>
                <a:ea typeface="Open Sans"/>
                <a:cs typeface="Open Sans"/>
              </a:rPr>
              <a:t>Name is not a snake </a:t>
            </a:r>
            <a:r>
              <a:rPr lang="mr-IN" sz="3600" dirty="0" smtClean="0">
                <a:latin typeface="Open Sans"/>
                <a:ea typeface="Open Sans"/>
                <a:cs typeface="Open Sans"/>
              </a:rPr>
              <a:t>–</a:t>
            </a:r>
            <a:r>
              <a:rPr lang="en-US" sz="3600" dirty="0" smtClean="0">
                <a:latin typeface="Open Sans"/>
                <a:ea typeface="Open Sans"/>
                <a:cs typeface="Open Sans"/>
              </a:rPr>
              <a:t> it’s a Monty Python reference.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Loaded into every Python installation as an </a:t>
            </a:r>
            <a:r>
              <a:rPr lang="en-US" sz="3200" dirty="0" err="1" smtClean="0">
                <a:latin typeface="Open Sans"/>
                <a:ea typeface="Open Sans"/>
                <a:cs typeface="Open Sans"/>
              </a:rPr>
              <a:t>easter</a:t>
            </a:r>
            <a:r>
              <a:rPr lang="en-US" sz="3200" dirty="0" smtClean="0">
                <a:latin typeface="Open Sans"/>
                <a:ea typeface="Open Sans"/>
                <a:cs typeface="Open Sans"/>
              </a:rPr>
              <a:t> egg:</a:t>
            </a:r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&gt;&gt;&gt; import this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03702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Beautiful is better than ugly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Readability counts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Errors should never pass silently</a:t>
            </a:r>
            <a:r>
              <a:rPr lang="en-US" sz="3200" dirty="0" smtClean="0"/>
              <a:t>. (JavaScript)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In the face of ambiguity, refuse the temptation to guess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 smtClean="0"/>
              <a:t>There </a:t>
            </a:r>
            <a:r>
              <a:rPr lang="en-US" sz="3200" dirty="0"/>
              <a:t>should be one-- and preferably only one --obvious way to do it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Now is better than never.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6919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58355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 </a:t>
            </a:r>
            <a:r>
              <a:rPr lang="en-US" sz="5500" b="0" dirty="0" smtClean="0">
                <a:solidFill>
                  <a:schemeClr val="bg1">
                    <a:lumMod val="65000"/>
                  </a:schemeClr>
                </a:solidFill>
              </a:rPr>
              <a:t>applied</a:t>
            </a:r>
            <a:endParaRPr lang="en" sz="55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655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Python is a </a:t>
            </a:r>
            <a:r>
              <a:rPr lang="en-US" sz="2800" i="1" dirty="0" smtClean="0">
                <a:solidFill>
                  <a:srgbClr val="A6A6A6"/>
                </a:solidFill>
              </a:rPr>
              <a:t>humane interface </a:t>
            </a:r>
            <a:r>
              <a:rPr lang="en-US" sz="2800" dirty="0" smtClean="0"/>
              <a:t>(many ways to do things)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Favors readability and variety over concision and perfection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But it still has clear rules for what good style is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Sometimes this makes code harder to understand, but usually it’s easier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Contrasts with a </a:t>
            </a:r>
            <a:r>
              <a:rPr lang="en-US" sz="2800" i="1" dirty="0" smtClean="0">
                <a:solidFill>
                  <a:srgbClr val="A6A6A6"/>
                </a:solidFill>
              </a:rPr>
              <a:t>minimal interface</a:t>
            </a:r>
            <a:r>
              <a:rPr lang="en-US" sz="2800" dirty="0" smtClean="0"/>
              <a:t> with one (or very few) “correct” ways to do things 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613357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Dogma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56322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web-scale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enterprise 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 x does not 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The x framework doesn't handle this weird edge case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414" y="1685936"/>
            <a:ext cx="2971800" cy="348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62" y="968328"/>
            <a:ext cx="6643271" cy="49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267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General purpose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Usable </a:t>
            </a:r>
            <a:r>
              <a:rPr lang="en" sz="2500" dirty="0">
                <a:sym typeface="Open Sans"/>
              </a:rPr>
              <a:t>on your computer</a:t>
            </a:r>
            <a:r>
              <a:rPr lang="en" sz="2500" dirty="0">
                <a:solidFill>
                  <a:srgbClr val="000000"/>
                </a:solidFill>
                <a:sym typeface="Open Sans"/>
              </a:rPr>
              <a:t> or over the web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English-like syntax and useful built-in features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"Fun" to </a:t>
            </a:r>
            <a:r>
              <a:rPr lang="en" sz="2500" dirty="0" smtClean="0">
                <a:solidFill>
                  <a:srgbClr val="000000"/>
                </a:solidFill>
                <a:sym typeface="Open Sans"/>
              </a:rPr>
              <a:t>write</a:t>
            </a:r>
            <a:endParaRPr lang="en-US" sz="2500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Syntax makes tabbing matter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Enforces good behaviors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Makes code very legible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Flexible</a:t>
            </a:r>
            <a:endParaRPr lang="en-US" sz="25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Implement things yourself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Good support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20038978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Not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Other languages can do some things better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better at stats and text analysis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 do those things in Python, but might be slower or implementing from scratch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Difficult to manage package installations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Syntax matters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Forces you to have good behavior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Not as easy to run on the web as PHP 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Used less often than PHP, and major platforms (WordPress, Drupal, </a:t>
            </a:r>
            <a:r>
              <a:rPr lang="en" sz="24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Omeka</a:t>
            </a: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) use PHP</a:t>
            </a:r>
          </a:p>
          <a:p>
            <a:pPr marL="914400" lvl="1" indent="-457200">
              <a:lnSpc>
                <a:spcPct val="120000"/>
              </a:lnSpc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4686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2381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2.7 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3.3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Which to use? Complicated:</a:t>
            </a:r>
            <a:br>
              <a:rPr lang="en-US" sz="2200" dirty="0" smtClean="0"/>
            </a:br>
            <a:r>
              <a:rPr lang="en-US" sz="2200" dirty="0" smtClean="0"/>
              <a:t>2 is more widely used, more third-party packages and not all port to 3.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3 is the present and future. Has better support for internationalization.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Mostly just need to know one the packages you’re using require. We’re using 3, but important to have both installed and know how to get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991312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2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3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Might be reversed on your machine (High Sierra reversed them for me)</a:t>
            </a: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You can change this behavior </a:t>
            </a:r>
            <a:r>
              <a:rPr lang="mr-IN" sz="2200" dirty="0" smtClean="0"/>
              <a:t>–</a:t>
            </a:r>
            <a:r>
              <a:rPr lang="en-US" sz="2200" dirty="0" smtClean="0"/>
              <a:t> on my laptop I have those switched because I tend to use Python3 more.</a:t>
            </a:r>
          </a:p>
        </p:txBody>
      </p:sp>
    </p:spTree>
    <p:extLst>
      <p:ext uri="{BB962C8B-B14F-4D97-AF65-F5344CB8AC3E}">
        <p14:creationId xmlns:p14="http://schemas.microsoft.com/office/powerpoint/2010/main" val="689747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 we will cover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74319" y="1758495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type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variable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 smtClean="0">
                <a:solidFill>
                  <a:srgbClr val="000000"/>
                </a:solidFill>
                <a:sym typeface="Open Sans"/>
              </a:rPr>
              <a:t>What is an </a:t>
            </a:r>
            <a:r>
              <a:rPr lang="en" sz="3600" b="1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operator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  <a:endParaRPr lang="en" sz="360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179" y="1758495"/>
            <a:ext cx="3325140" cy="336359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751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you will be able to do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74318" y="26365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create numeric and text information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store information in variables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print information to the screen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Open the Terminal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 smtClean="0"/>
              <a:t>For us right now on VirtualBox: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495300" indent="-457200"/>
            <a:r>
              <a:rPr lang="en" dirty="0" smtClean="0"/>
              <a:t>Mint (Ubuntu):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Terminal</a:t>
            </a:r>
          </a:p>
          <a:p>
            <a:pPr marL="495300" indent="-457200"/>
            <a:endParaRPr lang="en" dirty="0">
              <a:latin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/>
              <a:t>Elsewhere:</a:t>
            </a:r>
          </a:p>
          <a:p>
            <a:pPr marL="38100">
              <a:buNone/>
            </a:pPr>
            <a:endParaRPr lang="en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Windows</a:t>
            </a:r>
            <a:r>
              <a:rPr lang="en" dirty="0"/>
              <a:t>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OS X: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iTerm2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Prompt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Terminals show a line of text after a command finishes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Whenever instructions start with "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dirty="0"/>
              <a:t> ", type the rest of the line into the terminal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Let's give the terminal a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dirty="0"/>
              <a:t> to open </a:t>
            </a:r>
            <a:r>
              <a:rPr lang="en" dirty="0" smtClean="0"/>
              <a:t>Python 3.3 (python3)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3600" b="1" dirty="0" smtClean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python3</a:t>
            </a:r>
            <a:endParaRPr lang="en" sz="3600"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Python has </a:t>
            </a:r>
            <a:r>
              <a:rPr lang="en" dirty="0"/>
              <a:t>its own prompt </a:t>
            </a:r>
            <a:r>
              <a:rPr lang="en" dirty="0" smtClean="0"/>
              <a:t>that ends </a:t>
            </a:r>
            <a:r>
              <a:rPr lang="en" dirty="0"/>
              <a:t>with </a:t>
            </a:r>
            <a:r>
              <a:rPr lang="en" dirty="0" smtClean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endParaRPr lang="en" dirty="0">
              <a:solidFill>
                <a:srgbClr val="0E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You can use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Control + D</a:t>
            </a:r>
            <a:r>
              <a:rPr lang="en" sz="2400" dirty="0">
                <a:solidFill>
                  <a:srgbClr val="7F7F7F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to exit </a:t>
            </a:r>
            <a:r>
              <a:rPr lang="en" dirty="0" smtClean="0"/>
              <a:t>Python at </a:t>
            </a:r>
            <a:r>
              <a:rPr lang="en" dirty="0"/>
              <a:t>any time or type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exit()</a:t>
            </a:r>
            <a:r>
              <a:rPr lang="en" dirty="0" smtClean="0">
                <a:solidFill>
                  <a:srgbClr val="0E72A4"/>
                </a:solidFill>
              </a:rPr>
              <a:t> </a:t>
            </a:r>
            <a:r>
              <a:rPr lang="en" dirty="0"/>
              <a:t>on its own </a:t>
            </a:r>
            <a:r>
              <a:rPr lang="en" dirty="0" smtClean="0"/>
              <a:t>line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When running Python in terminal, terminal commands won’t work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You'll run Python from the command line, but you can't run command line commands once you're running Python. In other words…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r>
              <a:rPr lang="en-US" dirty="0" smtClean="0">
                <a:latin typeface="Menlo Regular"/>
                <a:cs typeface="Menlo Regular"/>
              </a:rPr>
              <a:t> cd</a:t>
            </a:r>
          </a:p>
          <a:p>
            <a:pPr lvl="0">
              <a:buNone/>
            </a:pPr>
            <a:r>
              <a:rPr lang="en-US" dirty="0" err="1">
                <a:latin typeface="Menlo Regular"/>
                <a:cs typeface="Menlo Regular"/>
              </a:rPr>
              <a:t>Traceback</a:t>
            </a:r>
            <a:r>
              <a:rPr lang="en-US" dirty="0">
                <a:latin typeface="Menlo Regular"/>
                <a:cs typeface="Menlo Regular"/>
              </a:rPr>
              <a:t> (most recent call last):</a:t>
            </a:r>
          </a:p>
          <a:p>
            <a:pPr lvl="0">
              <a:buNone/>
            </a:pPr>
            <a:r>
              <a:rPr lang="en-US" dirty="0">
                <a:latin typeface="Menlo Regular"/>
                <a:cs typeface="Menlo Regular"/>
              </a:rPr>
              <a:t>  File "&lt;</a:t>
            </a:r>
            <a:r>
              <a:rPr lang="en-US" dirty="0" err="1">
                <a:latin typeface="Menlo Regular"/>
                <a:cs typeface="Menlo Regular"/>
              </a:rPr>
              <a:t>stdin</a:t>
            </a:r>
            <a:r>
              <a:rPr lang="en-US" dirty="0">
                <a:latin typeface="Menlo Regular"/>
                <a:cs typeface="Menlo Regular"/>
              </a:rPr>
              <a:t>&gt;", line 1, in &lt;module&gt;</a:t>
            </a:r>
          </a:p>
          <a:p>
            <a:pPr lvl="0">
              <a:buNone/>
            </a:pPr>
            <a:r>
              <a:rPr lang="en-US" dirty="0" err="1">
                <a:latin typeface="Menlo Regular"/>
                <a:cs typeface="Menlo Regular"/>
              </a:rPr>
              <a:t>NameError</a:t>
            </a:r>
            <a:r>
              <a:rPr lang="en-US" dirty="0">
                <a:latin typeface="Menlo Regular"/>
                <a:cs typeface="Menlo Regular"/>
              </a:rPr>
              <a:t>: name 'cd' is not defined</a:t>
            </a:r>
            <a:endParaRPr lang="en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482059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359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85" y="-27390"/>
            <a:ext cx="3851515" cy="6885390"/>
          </a:xfrm>
          <a:prstGeom prst="rect">
            <a:avLst/>
          </a:prstGeom>
        </p:spPr>
      </p:pic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0316" y="2111123"/>
            <a:ext cx="525217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Introduction to Humanities Programming</a:t>
            </a:r>
            <a:endParaRPr lang="en" sz="5000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0315" y="3786737"/>
            <a:ext cx="5252171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latin typeface="Open Sans"/>
                <a:cs typeface="Open Sans"/>
              </a:rPr>
              <a:t>Programming Concepts</a:t>
            </a:r>
            <a:endParaRPr lang="en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91879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0169" y="2789695"/>
            <a:ext cx="8658089" cy="386256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"</a:t>
            </a:r>
            <a:r>
              <a:rPr lang="en" sz="7000" dirty="0">
                <a:solidFill>
                  <a:srgbClr val="0E72A4"/>
                </a:solidFill>
                <a:latin typeface="Yanone Kaffeesatz Regular"/>
                <a:ea typeface="Ubuntu"/>
                <a:cs typeface="Yanone Kaffeesatz Regular"/>
                <a:sym typeface="Ubuntu"/>
              </a:rPr>
              <a:t>words</a:t>
            </a:r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" that </a:t>
            </a:r>
            <a:r>
              <a:rPr lang="en-US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refer to </a:t>
            </a:r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information</a:t>
            </a:r>
            <a:endParaRPr sz="7000" dirty="0">
              <a:solidFill>
                <a:srgbClr val="000000"/>
              </a:solidFill>
              <a:latin typeface="Yanone Kaffeesatz Regular"/>
              <a:cs typeface="Yanone Kaffeesatz Regular"/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128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  <a:endParaRPr lang="en" sz="72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1182" y="1424247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Give it a name so we can refer to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It's information can be changed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dirty="0" smtClean="0"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5</a:t>
            </a:r>
          </a:p>
          <a:p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print(my_variable)</a:t>
            </a: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= "</a:t>
            </a:r>
            <a:r>
              <a:rPr lang="en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r>
              <a:rPr lang="en-US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666" dirty="0">
              <a:solidFill>
                <a:srgbClr val="0E72A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10</a:t>
            </a:r>
          </a:p>
          <a:p>
            <a:pPr lvl="0"/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</a:t>
            </a: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What's with </a:t>
            </a:r>
            <a:r>
              <a:rPr lang="en" sz="7200" b="0" dirty="0" smtClean="0">
                <a:solidFill>
                  <a:srgbClr val="0E72A4"/>
                </a:solidFill>
                <a:latin typeface="Menlo Regular"/>
                <a:ea typeface="Ubuntu"/>
                <a:cs typeface="Menlo Regular"/>
                <a:sym typeface="Courier New"/>
              </a:rPr>
              <a:t>=</a:t>
            </a: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?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Setting a variable to a value is called "</a:t>
            </a:r>
            <a:r>
              <a:rPr lang="en" sz="3600" b="1" dirty="0"/>
              <a:t>assignment</a:t>
            </a:r>
            <a:r>
              <a:rPr lang="en" sz="3600" dirty="0"/>
              <a:t>"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What types of information can we hold in a variable?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Variables are assigned using a single equals sign (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</a:t>
            </a:r>
            <a:r>
              <a:rPr lang="en" sz="3600" dirty="0"/>
              <a:t>)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The </a:t>
            </a:r>
            <a:r>
              <a:rPr lang="en" sz="3600" b="1" i="1" dirty="0"/>
              <a:t>right</a:t>
            </a:r>
            <a:r>
              <a:rPr lang="en" sz="3600" dirty="0"/>
              <a:t> side of the equals sign is </a:t>
            </a:r>
            <a:r>
              <a:rPr lang="en" sz="3600" b="1" dirty="0"/>
              <a:t>evaluated first</a:t>
            </a:r>
            <a:r>
              <a:rPr lang="en" sz="3600" dirty="0"/>
              <a:t>, then assigned to the variable name on the </a:t>
            </a:r>
            <a:r>
              <a:rPr lang="en" sz="3600" b="1" i="1" dirty="0"/>
              <a:t>left</a:t>
            </a:r>
            <a:r>
              <a:rPr lang="en" sz="3600" dirty="0"/>
              <a:t> side of the </a:t>
            </a:r>
            <a:r>
              <a:rPr lang="en" sz="3600" dirty="0" smtClean="0"/>
              <a:t>equals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5098733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10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–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Try printing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and</a:t>
            </a:r>
            <a:r>
              <a:rPr lang="en" dirty="0" smtClean="0">
                <a:solidFill>
                  <a:srgbClr val="FF0000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to the terminal before and after!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letters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folders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numbers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2000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an underscore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 dash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last-name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anywhere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l33t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start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101dalmations</a:t>
            </a:r>
            <a:r>
              <a:rPr lang="en" sz="3200" dirty="0"/>
              <a:t>)</a:t>
            </a:r>
          </a:p>
          <a:p>
            <a:pPr marL="38100"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end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starwars2</a:t>
            </a:r>
            <a:r>
              <a:rPr lang="en" sz="3200" dirty="0"/>
              <a:t>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6000" dirty="0" smtClean="0">
                <a:latin typeface="Yanone Kaffeesatz Bold"/>
                <a:cs typeface="Yanone Kaffeesatz Bold"/>
              </a:rPr>
              <a:t>Be descriptive of the “</a:t>
            </a:r>
            <a:r>
              <a:rPr lang="en-US" sz="6000" dirty="0" smtClean="0">
                <a:solidFill>
                  <a:srgbClr val="0E72A4"/>
                </a:solidFill>
                <a:latin typeface="Yanone Kaffeesatz Bold"/>
                <a:cs typeface="Yanone Kaffeesatz Bold"/>
              </a:rPr>
              <a:t>thing</a:t>
            </a:r>
            <a:r>
              <a:rPr lang="en-US" sz="6000" dirty="0" smtClean="0">
                <a:latin typeface="Yanone Kaffeesatz Bold"/>
                <a:cs typeface="Yanone Kaffeesatz Bold"/>
              </a:rPr>
              <a:t>” </a:t>
            </a:r>
            <a:endParaRPr lang="en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36015730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Errors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8" y="1417637"/>
            <a:ext cx="7644144" cy="23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Ruby is a "duck-typed" language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463040"/>
            <a:ext cx="6929594" cy="39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looks like a duck and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quacks like a duck,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chances are it's a duck.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724475" y="324850"/>
            <a:ext cx="7566600" cy="1165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does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mean?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52" y="113597"/>
            <a:ext cx="6646878" cy="6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ym typeface="Open Sans"/>
              </a:rPr>
              <a:t>C: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int</a:t>
            </a:r>
            <a:r>
              <a:rPr lang="en-US" dirty="0" smtClean="0">
                <a:sym typeface="Open Sans"/>
              </a:rPr>
              <a:t> </a:t>
            </a: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v</a:t>
            </a:r>
            <a:r>
              <a:rPr lang="en-US" dirty="0" err="1" smtClean="0">
                <a:sym typeface="Open Sans"/>
              </a:rPr>
              <a:t>s</a:t>
            </a: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094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Types of ducks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2801035"/>
            <a:ext cx="8663939" cy="385122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000" dirty="0">
                <a:solidFill>
                  <a:srgbClr val="0E72A4"/>
                </a:solidFill>
                <a:latin typeface="Ubuntu"/>
                <a:ea typeface="Ubuntu"/>
                <a:cs typeface="Ubuntu"/>
                <a:sym typeface="Ubuntu"/>
              </a:rPr>
              <a:t>standard types: </a:t>
            </a:r>
            <a:endParaRPr lang="en-US" sz="6000" dirty="0" smtClean="0">
              <a:solidFill>
                <a:srgbClr val="0E72A4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r"/>
            <a:r>
              <a:rPr lang="en" sz="6000" dirty="0" smtClean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numbers </a:t>
            </a:r>
            <a:r>
              <a:rPr lang="en" sz="6000" dirty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&amp; letters</a:t>
            </a:r>
            <a:endParaRPr lang="en" sz="6000" dirty="0">
              <a:solidFill>
                <a:srgbClr val="D20035"/>
              </a:solidFill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 &amp; Letters</a:t>
            </a:r>
            <a:endParaRPr lang="en" sz="68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Open Sans"/>
              </a:rPr>
              <a:t>4, 1040, -55, 9999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floating-point numbers: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1.1, 0.444, 9999.0001, -3.33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 (strings):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"a", 'cat', "The quick brown fox jumped over the lazy dogs.", '8 keys', '7'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boolean (yes or no?):</a:t>
            </a:r>
          </a:p>
          <a:p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T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rue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False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0, 1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316" y="4892669"/>
            <a:ext cx="1440700" cy="184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6921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99578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Strings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74319" y="1493519"/>
            <a:ext cx="8595359" cy="4937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/>
              <a:t>Strings are text; it must be wrapped in a </a:t>
            </a:r>
            <a:r>
              <a:rPr lang="en" sz="2300" b="1" dirty="0"/>
              <a:t>matched pair of quotation</a:t>
            </a:r>
            <a:r>
              <a:rPr lang="en" sz="2300" dirty="0"/>
              <a:t> marks.</a:t>
            </a:r>
          </a:p>
          <a:p>
            <a:pPr lvl="0" rtl="0">
              <a:spcBef>
                <a:spcPts val="0"/>
              </a:spcBef>
              <a:buNone/>
            </a:pPr>
            <a:endParaRPr sz="2300" dirty="0"/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sz="23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sz="2300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'Single quotes work'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Single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"Double quotes work"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Double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"Start and end have to match'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File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&lt;stdin&gt;”, line 1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  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Start and end have to match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	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				   ^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SyntaxError: EOL while scanning string literal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Create variables named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600" dirty="0"/>
              <a:t>,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last_name</a:t>
            </a:r>
            <a:r>
              <a:rPr lang="en" sz="3600" dirty="0"/>
              <a:t>, and </a:t>
            </a:r>
            <a:r>
              <a:rPr lang="en" sz="36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favorite_color</a:t>
            </a:r>
            <a:endParaRPr lang="en" sz="3600" dirty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Assign </a:t>
            </a:r>
            <a:r>
              <a:rPr lang="en-US" sz="3600" dirty="0" smtClean="0"/>
              <a:t>string values to </a:t>
            </a:r>
            <a:r>
              <a:rPr lang="en" sz="3600" dirty="0" smtClean="0"/>
              <a:t>the variables</a:t>
            </a:r>
            <a:endParaRPr lang="en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19" y="4051007"/>
            <a:ext cx="5644850" cy="260339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Python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There </a:t>
            </a:r>
            <a:r>
              <a:rPr lang="en" dirty="0"/>
              <a:t>are different ways to run code </a:t>
            </a:r>
            <a:r>
              <a:rPr lang="en" dirty="0" smtClean="0"/>
              <a:t>through</a:t>
            </a:r>
            <a:r>
              <a:rPr lang="en-US" dirty="0" smtClean="0"/>
              <a:t> Python</a:t>
            </a:r>
            <a:endParaRPr lang="en-US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So far we used the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Python interpreter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+  it's quick! Allows us to step through large problems step by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- no way to save your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variables, classes, etc. </a:t>
            </a:r>
            <a:r>
              <a:rPr lang="en-US" dirty="0">
                <a:latin typeface="Open Sans"/>
                <a:ea typeface="Open Sans"/>
                <a:cs typeface="Open Sans"/>
              </a:rPr>
              <a:t>Requires you to go through step by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step.</a:t>
            </a:r>
          </a:p>
        </p:txBody>
      </p:sp>
    </p:spTree>
    <p:extLst>
      <p:ext uri="{BB962C8B-B14F-4D97-AF65-F5344CB8AC3E}">
        <p14:creationId xmlns:p14="http://schemas.microsoft.com/office/powerpoint/2010/main" val="32121459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</a:t>
            </a:r>
            <a:r>
              <a:rPr lang="en" sz="88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code</a:t>
            </a:r>
            <a:endParaRPr lang="en" sz="88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Why use a file? What's different from </a:t>
            </a:r>
            <a:r>
              <a:rPr lang="en-US" dirty="0" smtClean="0"/>
              <a:t>running in the python interpreter</a:t>
            </a:r>
            <a:r>
              <a:rPr lang="en" dirty="0" smtClean="0"/>
              <a:t>?</a:t>
            </a:r>
            <a:endParaRPr lang="en-US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Answer: you can save your progress and build up complicated projects. </a:t>
            </a:r>
            <a:endParaRPr lang="en" dirty="0"/>
          </a:p>
          <a:p>
            <a:pPr marL="457200" lvl="0" indent="-419100">
              <a:lnSpc>
                <a:spcPct val="120000"/>
              </a:lnSpc>
            </a:pPr>
            <a:r>
              <a:rPr lang="en" b="1" dirty="0"/>
              <a:t>Note</a:t>
            </a:r>
            <a:r>
              <a:rPr lang="en" dirty="0"/>
              <a:t>: the directory your terminal is currently in is your </a:t>
            </a:r>
            <a:r>
              <a:rPr lang="en" b="1" i="1" dirty="0">
                <a:solidFill>
                  <a:srgbClr val="666666"/>
                </a:solidFill>
              </a:rPr>
              <a:t>working </a:t>
            </a:r>
            <a:r>
              <a:rPr lang="en" b="1" i="1" dirty="0" smtClean="0">
                <a:solidFill>
                  <a:srgbClr val="666666"/>
                </a:solidFill>
              </a:rPr>
              <a:t>directory</a:t>
            </a:r>
            <a:r>
              <a:rPr lang="en-US" b="1" i="1" dirty="0" smtClean="0">
                <a:solidFill>
                  <a:srgbClr val="666666"/>
                </a:solidFill>
              </a:rPr>
              <a:t>. </a:t>
            </a:r>
            <a:r>
              <a:rPr lang="en-US" dirty="0" smtClean="0"/>
              <a:t>You have to know where you are.</a:t>
            </a:r>
            <a:endParaRPr lang="en" b="1" i="1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869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88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In Practice</a:t>
            </a:r>
            <a:endParaRPr lang="en" sz="88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You will very often switch back and forth between the interpreter and a persistent Python file.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This allows you to test while also building on your progress as you go.</a:t>
            </a:r>
          </a:p>
        </p:txBody>
      </p:sp>
    </p:spTree>
    <p:extLst>
      <p:ext uri="{BB962C8B-B14F-4D97-AF65-F5344CB8AC3E}">
        <p14:creationId xmlns:p14="http://schemas.microsoft.com/office/powerpoint/2010/main" val="17962215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/>
          </p:nvPr>
        </p:nvSpPr>
        <p:spPr>
          <a:xfrm>
            <a:off x="588264" y="3216515"/>
            <a:ext cx="7772400" cy="30505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Your Own Command Line Program</a:t>
            </a:r>
          </a:p>
        </p:txBody>
      </p:sp>
    </p:spTree>
    <p:extLst>
      <p:ext uri="{BB962C8B-B14F-4D97-AF65-F5344CB8AC3E}">
        <p14:creationId xmlns:p14="http://schemas.microsoft.com/office/powerpoint/2010/main" val="35973611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Create a file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hello.py</a:t>
            </a:r>
            <a:r>
              <a:rPr lang="en" dirty="0" smtClean="0"/>
              <a:t> </a:t>
            </a:r>
            <a:r>
              <a:rPr lang="en" dirty="0"/>
              <a:t>and </a:t>
            </a:r>
            <a:r>
              <a:rPr lang="en-US" dirty="0" smtClean="0"/>
              <a:t>add </a:t>
            </a:r>
            <a:r>
              <a:rPr lang="en" dirty="0" smtClean="0"/>
              <a:t>the </a:t>
            </a:r>
            <a:r>
              <a:rPr lang="en" dirty="0"/>
              <a:t>following </a:t>
            </a:r>
            <a:r>
              <a:rPr lang="en" dirty="0" smtClean="0"/>
              <a:t>code</a:t>
            </a:r>
            <a:r>
              <a:rPr lang="en-US" dirty="0" smtClean="0"/>
              <a:t> to it using a text editor (Atom).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rint("</a:t>
            </a:r>
            <a:r>
              <a:rPr lang="en" dirty="0" smtClean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</a:t>
            </a:r>
            <a:r>
              <a:rPr lang="en" dirty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, World</a:t>
            </a:r>
            <a:r>
              <a:rPr lang="en" dirty="0" smtClean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!</a:t>
            </a:r>
            <a:r>
              <a:rPr lang="en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“)</a:t>
            </a:r>
            <a:endParaRPr lang="en"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run </a:t>
            </a:r>
            <a:r>
              <a:rPr lang="en" dirty="0" smtClean="0">
                <a:solidFill>
                  <a:srgbClr val="000000"/>
                </a:solidFill>
              </a:rPr>
              <a:t>it</a:t>
            </a:r>
            <a:r>
              <a:rPr lang="en-US" dirty="0" smtClean="0">
                <a:solidFill>
                  <a:srgbClr val="000000"/>
                </a:solidFill>
              </a:rPr>
              <a:t> (keep in mind you have to quit the Python interpreter to run this in the good old command line way)</a:t>
            </a:r>
            <a:endParaRPr lang="en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python3 hello.py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7484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Program?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73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Applications come from the needs of the present: </a:t>
            </a:r>
            <a:r>
              <a:rPr lang="en" sz="2400" i="1" dirty="0">
                <a:solidFill>
                  <a:srgbClr val="000000"/>
                </a:solidFill>
              </a:rPr>
              <a:t>your needs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﻿Effectively articulating needs is the first step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Express complex logic and perform computation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Do things that would take a human a long time to do 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counting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comparing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repeating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32" y="1600200"/>
            <a:ext cx="3132668" cy="313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 2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Test out another line of code in the interpreter.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print("Hi it's me again!")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</a:t>
            </a:r>
            <a:r>
              <a:rPr lang="en-US" dirty="0" smtClean="0">
                <a:solidFill>
                  <a:srgbClr val="000000"/>
                </a:solidFill>
              </a:rPr>
              <a:t>add that line to your Python file. Save and run.</a:t>
            </a:r>
            <a:endParaRPr lang="en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python3 hello.py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5079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 2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/>
            <a:r>
              <a:rPr lang="en-US" dirty="0" smtClean="0"/>
              <a:t>The Python interpreter is its own world.</a:t>
            </a:r>
          </a:p>
          <a:p>
            <a:pPr marL="457200" indent="-457200"/>
            <a:r>
              <a:rPr lang="en-US" dirty="0" smtClean="0"/>
              <a:t>In fact, you can have multiple different tabs open in </a:t>
            </a:r>
            <a:r>
              <a:rPr lang="en-US" dirty="0" err="1" smtClean="0"/>
              <a:t>iTerm</a:t>
            </a:r>
            <a:r>
              <a:rPr lang="en-US" dirty="0" smtClean="0"/>
              <a:t>, each with their own Python instances running.</a:t>
            </a:r>
            <a:endParaRPr lang="en-US" dirty="0"/>
          </a:p>
          <a:p>
            <a:pPr marL="457200" indent="-457200"/>
            <a:r>
              <a:rPr lang="en-US" dirty="0" smtClean="0"/>
              <a:t>They won't know anything about one another </a:t>
            </a:r>
            <a:r>
              <a:rPr lang="mr-IN" dirty="0" smtClean="0"/>
              <a:t>–</a:t>
            </a:r>
            <a:r>
              <a:rPr lang="en-US" dirty="0" smtClean="0"/>
              <a:t> variable names and data only exist internal to a Python instance or file.</a:t>
            </a:r>
          </a:p>
          <a:p>
            <a:pPr marL="457200" indent="-457200"/>
            <a:r>
              <a:rPr lang="en-US" dirty="0" smtClean="0"/>
              <a:t>So if you run into problems, ask:</a:t>
            </a:r>
            <a:r>
              <a:rPr lang="en-US" dirty="0"/>
              <a:t> </a:t>
            </a:r>
            <a:r>
              <a:rPr lang="en-US" dirty="0" smtClean="0"/>
              <a:t>am I where I need to be? Does Python know what I expect it to know?</a:t>
            </a:r>
          </a:p>
        </p:txBody>
      </p:sp>
    </p:spTree>
    <p:extLst>
      <p:ext uri="{BB962C8B-B14F-4D97-AF65-F5344CB8AC3E}">
        <p14:creationId xmlns:p14="http://schemas.microsoft.com/office/powerpoint/2010/main" val="11599721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it?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Add your new Python program to your </a:t>
            </a:r>
            <a:r>
              <a:rPr lang="en-US" dirty="0" err="1" smtClean="0"/>
              <a:t>GitHub</a:t>
            </a:r>
            <a:r>
              <a:rPr lang="en-US" dirty="0" smtClean="0"/>
              <a:t>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1. </a:t>
            </a:r>
            <a:r>
              <a:rPr lang="en-US" dirty="0" err="1" smtClean="0"/>
              <a:t>git</a:t>
            </a:r>
            <a:r>
              <a:rPr lang="en-US" dirty="0" smtClean="0"/>
              <a:t> add filename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2. </a:t>
            </a:r>
            <a:r>
              <a:rPr lang="en-US" dirty="0" err="1" smtClean="0"/>
              <a:t>git</a:t>
            </a:r>
            <a:r>
              <a:rPr lang="en-US" dirty="0" smtClean="0"/>
              <a:t> commit -m 'Snazzy message'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3. 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4. add the link to your html page.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5. repeat the </a:t>
            </a:r>
            <a:r>
              <a:rPr lang="en-US" dirty="0" err="1" smtClean="0"/>
              <a:t>git</a:t>
            </a:r>
            <a:r>
              <a:rPr lang="en-US" dirty="0" smtClean="0"/>
              <a:t> steps for your </a:t>
            </a:r>
            <a:r>
              <a:rPr lang="en-US" dirty="0" err="1" smtClean="0"/>
              <a:t>index.html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From Now On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We will move back and forth b/w the interpreter and Python files. </a:t>
            </a:r>
            <a:endParaRPr lang="en-US" sz="2500" dirty="0"/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Keep in mind that &gt;&gt;&gt; means you're in the interpreter.</a:t>
            </a:r>
            <a:endParaRPr lang="en-US" sz="2500" dirty="0"/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You'll need to switch back and forth between the two. I recommend keeping a Python interpreter open, a command line tab open, and a text editor open where you're writing files.</a:t>
            </a:r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Many files are a good thing!</a:t>
            </a:r>
          </a:p>
        </p:txBody>
      </p:sp>
    </p:spTree>
    <p:extLst>
      <p:ext uri="{BB962C8B-B14F-4D97-AF65-F5344CB8AC3E}">
        <p14:creationId xmlns:p14="http://schemas.microsoft.com/office/powerpoint/2010/main" val="13493411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Numbers </a:t>
            </a:r>
            <a:r>
              <a:rPr lang="en" i="1" dirty="0"/>
              <a:t>without a decimal </a:t>
            </a:r>
            <a:r>
              <a:rPr lang="en" dirty="0"/>
              <a:t>point are </a:t>
            </a:r>
            <a:r>
              <a:rPr lang="en" b="1" dirty="0" smtClean="0"/>
              <a:t>integers</a:t>
            </a:r>
            <a:endParaRPr lang="en" b="1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0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-105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898989898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2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-898989898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Numbers </a:t>
            </a:r>
            <a:r>
              <a:rPr lang="en" i="1" dirty="0"/>
              <a:t>with decimal points</a:t>
            </a:r>
            <a:r>
              <a:rPr lang="en" dirty="0"/>
              <a:t> are floating point numbers (</a:t>
            </a:r>
            <a:r>
              <a:rPr lang="en" b="1" dirty="0"/>
              <a:t>floats</a:t>
            </a:r>
            <a:r>
              <a:rPr lang="en" dirty="0" smtClean="0"/>
              <a:t>)</a:t>
            </a:r>
            <a:endParaRPr lang="en-US" dirty="0" smtClean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0.0</a:t>
            </a:r>
            <a:endParaRPr lang="en" dirty="0">
              <a:solidFill>
                <a:srgbClr val="0E72A4"/>
              </a:solidFill>
              <a:latin typeface="Menlo Regular"/>
              <a:ea typeface="Open Sans"/>
              <a:cs typeface="Menlo Regular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-105.56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.33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.000004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3.14159265359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You can perform operations on both types of numbers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+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/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*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  <a:r>
              <a:rPr lang="en-US" sz="50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(interpreter)</a:t>
            </a:r>
            <a:endParaRPr lang="en" sz="50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an integer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 </a:t>
            </a:r>
            <a:r>
              <a:rPr lang="en" dirty="0" smtClean="0"/>
              <a:t>float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Now do the same in Python 2.7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How are the results different?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Create </a:t>
            </a:r>
            <a:r>
              <a:rPr lang="en" dirty="0"/>
              <a:t>two integer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num1</a:t>
            </a:r>
            <a:r>
              <a:rPr lang="en" dirty="0"/>
              <a:t>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num2</a:t>
            </a:r>
            <a:r>
              <a:rPr lang="en" dirty="0"/>
              <a:t> and assign your favorite numbers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Compute the sum, difference, quotient, and product of these two numbers and assign these values to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sum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difference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quotient</a:t>
            </a:r>
            <a:r>
              <a:rPr lang="en" dirty="0"/>
              <a:t>,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product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answer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num1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num2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sum = num1 +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difference = num1 -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quotient = num1 /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product = num1 * num2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If you try these in Python 2.7, why does </a:t>
            </a:r>
            <a:r>
              <a:rPr lang="en" sz="3600" dirty="0" smtClean="0">
                <a:solidFill>
                  <a:schemeClr val="bg2"/>
                </a:solidFill>
              </a:rPr>
              <a:t>quotient </a:t>
            </a:r>
            <a:r>
              <a:rPr lang="en" sz="3600" dirty="0">
                <a:solidFill>
                  <a:schemeClr val="bg2"/>
                </a:solidFill>
              </a:rPr>
              <a:t>= 0 ?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Do the same work in a new file and save.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Add your new file to your growing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600" dirty="0"/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Remember the steps?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269863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0638"/>
            <a:ext cx="8229600" cy="1799340"/>
          </a:xfrm>
        </p:spPr>
        <p:txBody>
          <a:bodyPr/>
          <a:lstStyle/>
          <a:p>
            <a:r>
              <a:rPr lang="en-US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Digital Humanities Programming</a:t>
            </a:r>
            <a:r>
              <a:rPr lang="en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Collection Types: </a:t>
            </a:r>
            <a:r>
              <a:rPr lang="en" b="1" dirty="0" smtClean="0"/>
              <a:t>List</a:t>
            </a:r>
            <a:r>
              <a:rPr lang="en" dirty="0" smtClean="0"/>
              <a:t>, </a:t>
            </a:r>
            <a:r>
              <a:rPr lang="en" b="1" dirty="0" smtClean="0"/>
              <a:t>Dictionary</a:t>
            </a:r>
            <a:endParaRPr lang="en" b="1" dirty="0"/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list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indexing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</a:t>
            </a:r>
            <a:r>
              <a:rPr lang="en-US" dirty="0" err="1">
                <a:latin typeface="Open Sans"/>
                <a:ea typeface="Open Sans"/>
                <a:cs typeface="Open Sans"/>
              </a:rPr>
              <a:t>i</a:t>
            </a:r>
            <a:r>
              <a:rPr lang="en" dirty="0" smtClean="0">
                <a:latin typeface="Open Sans"/>
                <a:ea typeface="Open Sans"/>
                <a:cs typeface="Open Sans"/>
              </a:rPr>
              <a:t>st methods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dict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indexing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A list is a collection of things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list is </a:t>
            </a:r>
            <a:r>
              <a:rPr lang="en" dirty="0"/>
              <a:t>surrounded by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braces</a:t>
            </a:r>
            <a:r>
              <a:rPr lang="en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(aka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latin typeface="Menlo Regular"/>
                <a:cs typeface="Menlo Regular"/>
              </a:rPr>
              <a:t>[ ]</a:t>
            </a:r>
            <a:endParaRPr lang="en" dirty="0"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</a:t>
            </a:r>
            <a:r>
              <a:rPr lang="en" dirty="0"/>
              <a:t>is separated by a comma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[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"kiwi"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"strawberry"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"plum"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endParaRPr lang="en" sz="24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(in a file)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Make your own </a:t>
            </a:r>
            <a:r>
              <a:rPr lang="en" dirty="0" smtClean="0"/>
              <a:t>list named </a:t>
            </a:r>
            <a:r>
              <a:rPr lang="en" dirty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grocery_list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Include at least 5 items in your grocery list in </a:t>
            </a:r>
            <a:r>
              <a:rPr lang="en" dirty="0" smtClean="0"/>
              <a:t>the list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855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88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Indexing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Items are </a:t>
            </a:r>
            <a:r>
              <a:rPr lang="en" dirty="0">
                <a:latin typeface="Open Sans"/>
                <a:ea typeface="Open Sans"/>
                <a:cs typeface="Open Sans"/>
              </a:rPr>
              <a:t>stored in order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item can </a:t>
            </a:r>
            <a:r>
              <a:rPr lang="en" dirty="0">
                <a:latin typeface="Open Sans"/>
                <a:ea typeface="Open Sans"/>
                <a:cs typeface="Open Sans"/>
              </a:rPr>
              <a:t>be accessed by its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index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Python starts </a:t>
            </a:r>
            <a:r>
              <a:rPr lang="en" dirty="0">
                <a:latin typeface="Open Sans"/>
                <a:ea typeface="Open Sans"/>
                <a:cs typeface="Open Sans"/>
              </a:rPr>
              <a:t>counting at </a:t>
            </a:r>
            <a:r>
              <a:rPr lang="en" b="1" i="1" dirty="0">
                <a:latin typeface="Open Sans"/>
                <a:ea typeface="Open Sans"/>
                <a:cs typeface="Open Sans"/>
              </a:rPr>
              <a:t>zero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  <a:p>
            <a:pPr lvl="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fruits[0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fruits[2]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Still have your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grocery_list</a:t>
            </a:r>
            <a:r>
              <a:rPr lang="en" dirty="0">
                <a:solidFill>
                  <a:srgbClr val="0E72A4"/>
                </a:solidFill>
              </a:rPr>
              <a:t>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is at index zero in your grocery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about index 5?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Guess the answers and use the syntax examples to see if your guesses are correct</a:t>
            </a:r>
          </a:p>
          <a:p>
            <a:pPr marL="914400" lvl="1" indent="-38100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hint: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fruits[0]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68" y="575074"/>
            <a:ext cx="5822665" cy="57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Dictionary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 </a:t>
            </a:r>
            <a:r>
              <a:rPr lang="en" dirty="0" smtClean="0"/>
              <a:t>a dict, </a:t>
            </a:r>
            <a:r>
              <a:rPr lang="en" dirty="0"/>
              <a:t>we can </a:t>
            </a:r>
            <a:r>
              <a:rPr lang="en" dirty="0" smtClean="0"/>
              <a:t>associate an </a:t>
            </a:r>
            <a:r>
              <a:rPr lang="en" dirty="0" smtClean="0">
                <a:solidFill>
                  <a:srgbClr val="7F7F7F"/>
                </a:solidFill>
              </a:rPr>
              <a:t>item</a:t>
            </a:r>
            <a:r>
              <a:rPr lang="en" dirty="0" smtClean="0"/>
              <a:t> with another value instead </a:t>
            </a:r>
            <a:r>
              <a:rPr lang="en" dirty="0"/>
              <a:t>of </a:t>
            </a:r>
            <a:r>
              <a:rPr lang="en" dirty="0" smtClean="0"/>
              <a:t>just a </a:t>
            </a:r>
            <a:r>
              <a:rPr lang="en" dirty="0"/>
              <a:t>number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is </a:t>
            </a:r>
            <a:r>
              <a:rPr lang="en" dirty="0"/>
              <a:t>a pair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: address of the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 member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Value</a:t>
            </a:r>
            <a:r>
              <a:rPr lang="en" dirty="0">
                <a:latin typeface="Open Sans"/>
                <a:ea typeface="Open Sans"/>
                <a:cs typeface="Open Sans"/>
              </a:rPr>
              <a:t>: variable contained by the member, and located by the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name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Other names for a </a:t>
            </a:r>
            <a:r>
              <a:rPr lang="en" dirty="0" smtClean="0"/>
              <a:t>dictionary:</a:t>
            </a:r>
            <a:endParaRPr lang="en-US" dirty="0" smtClean="0"/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hash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associative array</a:t>
            </a:r>
          </a:p>
          <a:p>
            <a:pPr marL="914400" lvl="1" indent="-381000">
              <a:buSzPct val="80000"/>
            </a:pPr>
            <a:r>
              <a:rPr lang="en" dirty="0" smtClean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Map</a:t>
            </a: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Items </a:t>
            </a:r>
            <a:r>
              <a:rPr lang="en-US" b="1" dirty="0" smtClean="0"/>
              <a:t>not</a:t>
            </a:r>
            <a:r>
              <a:rPr lang="en-US" dirty="0" smtClean="0"/>
              <a:t> stored in any order.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Syntax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Surrounded by </a:t>
            </a:r>
            <a:r>
              <a:rPr lang="en" b="1" dirty="0"/>
              <a:t>curly braces </a:t>
            </a:r>
            <a:r>
              <a:rPr lang="en" dirty="0"/>
              <a:t>(aka curly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</a:rPr>
              <a:t>{ }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Commas</a:t>
            </a:r>
            <a:r>
              <a:rPr lang="en" dirty="0"/>
              <a:t> separate each member pair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dirty="0"/>
              <a:t>uses </a:t>
            </a:r>
            <a:r>
              <a:rPr lang="en" dirty="0">
                <a:solidFill>
                  <a:srgbClr val="0E72A4"/>
                </a:solidFill>
                <a:latin typeface="Menlo Regular"/>
                <a:sym typeface="Courier New"/>
              </a:rPr>
              <a:t>:</a:t>
            </a:r>
            <a:r>
              <a:rPr lang="en" dirty="0" smtClean="0"/>
              <a:t> (a colon) </a:t>
            </a:r>
            <a:r>
              <a:rPr lang="en" dirty="0"/>
              <a:t>to point to its </a:t>
            </a:r>
            <a:r>
              <a:rPr lang="en" i="1" dirty="0">
                <a:solidFill>
                  <a:srgbClr val="7F7F7F"/>
                </a:solidFill>
              </a:rPr>
              <a:t>value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 =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{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VA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: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,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MD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 "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}</a:t>
            </a:r>
          </a:p>
          <a:p>
            <a:pPr marL="38100">
              <a:buNone/>
            </a:pP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{"VA</a:t>
            </a:r>
            <a:r>
              <a:rPr lang="en-US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":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"Virginia", "MD" =&gt; "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"}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74319" y="2549367"/>
            <a:ext cx="5024643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artificial language with a limited purpose</a:t>
            </a: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3200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means of expressing computations (math) and algorithms (logic)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17" y="3018903"/>
            <a:ext cx="28670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Define a </a:t>
            </a:r>
            <a:r>
              <a:rPr lang="en" dirty="0" smtClean="0"/>
              <a:t>dict named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</a:rPr>
              <a:t>my_info</a:t>
            </a:r>
            <a:r>
              <a:rPr lang="en" dirty="0"/>
              <a:t> that contains the following keys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first_name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last_name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hometown</a:t>
            </a:r>
          </a:p>
          <a:p>
            <a:pPr marL="9144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00050"/>
            <a:ext cx="6477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Indexing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Member pairs can be accessed by their key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b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 needs to be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Values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" i="1" dirty="0">
                <a:solidFill>
                  <a:srgbClr val="7F7F7F"/>
                </a:solidFill>
                <a:latin typeface="Open Sans"/>
                <a:ea typeface="Open Sans"/>
                <a:cs typeface="Open Sans"/>
              </a:rPr>
              <a:t>do not </a:t>
            </a:r>
            <a:r>
              <a:rPr lang="en" dirty="0">
                <a:latin typeface="Open Sans"/>
                <a:ea typeface="Open Sans"/>
                <a:cs typeface="Open Sans"/>
              </a:rPr>
              <a:t>need to be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Place key in </a:t>
            </a:r>
            <a:r>
              <a:rPr lang="en" b="1" dirty="0" smtClean="0">
                <a:latin typeface="Open Sans"/>
                <a:ea typeface="Open Sans"/>
                <a:cs typeface="Open Sans"/>
              </a:rPr>
              <a:t>brackets</a:t>
            </a:r>
            <a:endParaRPr lang="en" b="1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["MD"]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Add A Key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For lists:</a:t>
            </a: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smtClean="0">
                <a:solidFill>
                  <a:srgbClr val="0E72A4"/>
                </a:solidFill>
              </a:rPr>
              <a:t>instructors = ["Brandon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, 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Ethan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</a:t>
            </a: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</a:t>
            </a:r>
            <a:r>
              <a:rPr lang="en-US" dirty="0" smtClean="0">
                <a:solidFill>
                  <a:srgbClr val="0E72A4"/>
                </a:solidFill>
              </a:rPr>
              <a:t> </a:t>
            </a:r>
            <a:r>
              <a:rPr lang="en-US" dirty="0" err="1" smtClean="0">
                <a:solidFill>
                  <a:srgbClr val="0E72A4"/>
                </a:solidFill>
              </a:rPr>
              <a:t>instructors.append</a:t>
            </a:r>
            <a:r>
              <a:rPr lang="en-US" dirty="0" smtClean="0">
                <a:solidFill>
                  <a:srgbClr val="0E72A4"/>
                </a:solidFill>
              </a:rPr>
              <a:t>("Tony")</a:t>
            </a:r>
            <a:endParaRPr lang="en" dirty="0">
              <a:solidFill>
                <a:srgbClr val="0E72A4"/>
              </a:solidFill>
            </a:endParaRP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For dictionaries:</a:t>
            </a:r>
          </a:p>
          <a:p>
            <a:pPr marL="38100" lvl="0">
              <a:buNone/>
            </a:pPr>
            <a:endParaRPr lang="en-US" dirty="0" smtClean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err="1" smtClean="0">
                <a:solidFill>
                  <a:srgbClr val="0E72A4"/>
                </a:solidFill>
              </a:rPr>
              <a:t>my_info</a:t>
            </a:r>
            <a:r>
              <a:rPr lang="en-US" dirty="0" smtClean="0">
                <a:solidFill>
                  <a:srgbClr val="0E72A4"/>
                </a:solidFill>
              </a:rPr>
              <a:t>["</a:t>
            </a:r>
            <a:r>
              <a:rPr lang="en-US" dirty="0" err="1" smtClean="0">
                <a:solidFill>
                  <a:srgbClr val="0E72A4"/>
                </a:solidFill>
              </a:rPr>
              <a:t>favorite_instructor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 </a:t>
            </a:r>
            <a:r>
              <a:rPr lang="en-US" dirty="0">
                <a:solidFill>
                  <a:srgbClr val="0E72A4"/>
                </a:solidFill>
              </a:rPr>
              <a:t>= </a:t>
            </a:r>
            <a:r>
              <a:rPr lang="en-US" dirty="0" smtClean="0">
                <a:solidFill>
                  <a:srgbClr val="0E72A4"/>
                </a:solidFill>
              </a:rPr>
              <a:t>"Tony"</a:t>
            </a:r>
            <a:endParaRPr lang="en-US" dirty="0">
              <a:solidFill>
                <a:srgbClr val="0E72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463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the key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good_food</a:t>
            </a:r>
            <a:r>
              <a:rPr lang="en" dirty="0"/>
              <a:t> to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</a:t>
            </a:r>
            <a:r>
              <a:rPr lang="en" dirty="0"/>
              <a:t> </a:t>
            </a:r>
            <a:r>
              <a:rPr lang="en" dirty="0" smtClean="0"/>
              <a:t>dict and </a:t>
            </a:r>
            <a:r>
              <a:rPr lang="en" dirty="0"/>
              <a:t>give it the same value as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key. What happens?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a second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 to your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 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dict</a:t>
            </a:r>
            <a:r>
              <a:rPr lang="en" dirty="0" smtClean="0"/>
              <a:t>. </a:t>
            </a:r>
            <a:r>
              <a:rPr lang="en" dirty="0"/>
              <a:t>What happens?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13" y="1417637"/>
            <a:ext cx="5615374" cy="42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>
                <a:solidFill>
                  <a:srgbClr val="7F7F7F"/>
                </a:solidFill>
              </a:rPr>
              <a:t>Things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that do </a:t>
            </a:r>
            <a:r>
              <a:rPr lang="en" b="1" dirty="0">
                <a:solidFill>
                  <a:srgbClr val="7F7F7F"/>
                </a:solidFill>
              </a:rPr>
              <a:t>stuff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Objects (like strings, integers, and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dictionaries) </a:t>
            </a:r>
            <a:r>
              <a:rPr lang="en" dirty="0">
                <a:latin typeface="Open Sans"/>
                <a:ea typeface="Open Sans"/>
                <a:cs typeface="Open Sans"/>
              </a:rPr>
              <a:t>are </a:t>
            </a:r>
            <a:r>
              <a:rPr lang="en" b="1" dirty="0">
                <a:latin typeface="Open Sans"/>
                <a:ea typeface="Open Sans"/>
                <a:cs typeface="Open Sans"/>
              </a:rPr>
              <a:t>nouns</a:t>
            </a:r>
            <a:r>
              <a:rPr lang="en" dirty="0">
                <a:latin typeface="Open Sans"/>
                <a:ea typeface="Open Sans"/>
                <a:cs typeface="Open Sans"/>
              </a:rPr>
              <a:t>; methods are verbs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Called (used) with a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 or with method()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-US" dirty="0" err="1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str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(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5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</a:t>
            </a:r>
            <a:r>
              <a:rPr lang="en-US" dirty="0" err="1" smtClean="0">
                <a:latin typeface="Open Sans"/>
                <a:ea typeface="Open Sans"/>
                <a:cs typeface="Open Sans"/>
              </a:rPr>
              <a:t>str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is the method)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Each </a:t>
            </a:r>
            <a:r>
              <a:rPr lang="en" dirty="0"/>
              <a:t>data type has a set of built in methods.</a:t>
            </a:r>
          </a:p>
          <a:p>
            <a:pPr marL="914400" lvl="1" indent="-381000">
              <a:buSzPct val="80000"/>
            </a:pPr>
            <a:r>
              <a:rPr lang="en" dirty="0">
                <a:latin typeface="Open Sans"/>
                <a:ea typeface="Open Sans"/>
                <a:cs typeface="Open Sans"/>
              </a:rPr>
              <a:t>See String's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methods </a:t>
            </a:r>
            <a:r>
              <a:rPr lang="en-US" dirty="0">
                <a:latin typeface="Open Sans"/>
                <a:ea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latin typeface="Open Sans"/>
                <a:ea typeface="Open Sans"/>
                <a:cs typeface="Open Sans"/>
                <a:hlinkClick r:id="rId3"/>
              </a:rPr>
              <a:t>docs.python.org/3/library/stdtypes.html#string-methods</a:t>
            </a: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914400" lvl="1" indent="-381000">
              <a:buSzPct val="80000"/>
            </a:pPr>
            <a:endParaRPr lang="en" dirty="0">
              <a:solidFill>
                <a:srgbClr val="0E72A4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</a:t>
            </a:r>
            <a:r>
              <a:rPr lang="en" b="1" dirty="0"/>
              <a:t>String</a:t>
            </a:r>
            <a:r>
              <a:rPr lang="en" dirty="0"/>
              <a:t>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and assign </a:t>
            </a:r>
            <a:r>
              <a:rPr lang="en-US" dirty="0" smtClean="0"/>
              <a:t>it </a:t>
            </a:r>
            <a:r>
              <a:rPr lang="en" dirty="0" smtClean="0"/>
              <a:t>the </a:t>
            </a:r>
            <a:r>
              <a:rPr lang="en" dirty="0"/>
              <a:t>value </a:t>
            </a:r>
            <a:r>
              <a:rPr lang="en" dirty="0" smtClean="0"/>
              <a:t>“Python is </a:t>
            </a:r>
            <a:r>
              <a:rPr lang="en" dirty="0"/>
              <a:t>cool"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Use String methods to modify the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variable to that it is now </a:t>
            </a:r>
            <a:r>
              <a:rPr lang="en" dirty="0" smtClean="0"/>
              <a:t>“PYTHON IS COOL" </a:t>
            </a:r>
            <a:r>
              <a:rPr lang="en" dirty="0"/>
              <a:t>and assign it to another variable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new_string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Hint</a:t>
            </a:r>
            <a:r>
              <a:rPr lang="en" dirty="0">
                <a:latin typeface="Open Sans"/>
                <a:ea typeface="Open Sans"/>
                <a:cs typeface="Open Sans"/>
              </a:rPr>
              <a:t>: look at the String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 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upper</a:t>
            </a:r>
            <a:r>
              <a:rPr lang="en" dirty="0" smtClean="0">
                <a:latin typeface="Open Sans"/>
                <a:ea typeface="Open Sans"/>
                <a:cs typeface="Menlo Regular"/>
              </a:rPr>
              <a:t>”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7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Boolean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boolean can only have one of two values: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T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rue</a:t>
            </a:r>
            <a:r>
              <a:rPr lang="en" dirty="0" smtClean="0"/>
              <a:t> </a:t>
            </a:r>
            <a:r>
              <a:rPr lang="en" dirty="0"/>
              <a:t>or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F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alse</a:t>
            </a:r>
            <a:endParaRPr lang="en" sz="2400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True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F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alse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==</a:t>
            </a:r>
            <a:r>
              <a:rPr lang="en" dirty="0"/>
              <a:t> means "is equal to;" More on that later...)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77425" y="277875"/>
            <a:ext cx="8668822" cy="121520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2789694"/>
            <a:ext cx="8664000" cy="30293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27000" lvl="0" algn="r"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...like human languages in some ways!</a:t>
            </a:r>
            <a:r>
              <a:rPr lang="en" sz="48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lang="en" sz="3200" b="0" dirty="0">
              <a:solidFill>
                <a:srgbClr val="A6A6A6"/>
              </a:solidFill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favorite_color</a:t>
            </a:r>
            <a:r>
              <a:rPr lang="en" dirty="0"/>
              <a:t> and assign it to your favorite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not_favorite_color</a:t>
            </a:r>
            <a:r>
              <a:rPr lang="en" dirty="0"/>
              <a:t> and assign it to a different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Test if these variables are equal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Is equal to operator is 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==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16"/>
            <a:ext cx="9144000" cy="55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20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Sometimes</a:t>
            </a:r>
            <a:r>
              <a:rPr lang="en" sz="2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there</a:t>
            </a:r>
            <a:r>
              <a:rPr lang="en" sz="2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is a problem...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63" y="1379666"/>
            <a:ext cx="7705912" cy="4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Casting to appropriate type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703811" y="1493519"/>
            <a:ext cx="7165572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str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r>
              <a:rPr lang="en" sz="2666" b="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string)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int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 </a:t>
            </a:r>
            <a:r>
              <a:rPr lang="en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float(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</a:t>
            </a:r>
            <a:r>
              <a:rPr lang="en-US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(float)</a:t>
            </a:r>
            <a:endParaRPr lang="en" sz="2666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800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trebuchet ms"/>
                <a:cs typeface="Menlo Regular"/>
                <a:sym typeface="trebuchet ms"/>
              </a:rPr>
              <a:t> </a:t>
            </a: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 </a:t>
            </a:r>
            <a:r>
              <a:rPr lang="en-US" sz="2800" b="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float(</a:t>
            </a:r>
            <a:r>
              <a:rPr lang="en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"3"</a:t>
            </a:r>
            <a:r>
              <a:rPr lang="en-US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endParaRPr lang="en" sz="2800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=&gt; 3.0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3407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: </a:t>
            </a:r>
            <a:r>
              <a:rPr lang="en-US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stuff </a:t>
            </a:r>
            <a:r>
              <a:rPr lang="en" sz="2666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with objects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552" cy="532790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+ 2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7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*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15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+ " there!"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/>
            </a:r>
            <a:b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</a:b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"hi there!"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fruits + ["lychee"]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["kiwi", "strawberry", "plum", 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fruits.remove("lychee</a:t>
            </a:r>
            <a:r>
              <a:rPr lang="en-US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33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kiwi", "strawberry", "plum"]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</a:t>
            </a:r>
            <a:r>
              <a:rPr lang="en" dirty="0" smtClean="0"/>
              <a:t>a </a:t>
            </a:r>
            <a:r>
              <a:rPr lang="en" dirty="0" smtClean="0">
                <a:solidFill>
                  <a:schemeClr val="bg2"/>
                </a:solidFill>
              </a:rPr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/>
              <a:t> that contain three vegetables you like and one vegetable you don't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the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 smtClean="0"/>
              <a:t> list, </a:t>
            </a:r>
            <a:r>
              <a:rPr lang="en" dirty="0"/>
              <a:t>create </a:t>
            </a:r>
            <a:r>
              <a:rPr lang="en" dirty="0" smtClean="0"/>
              <a:t>a list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my_vegetables</a:t>
            </a:r>
            <a:r>
              <a:rPr lang="en" dirty="0"/>
              <a:t> that contains only the vegetables you like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Extra</a:t>
            </a:r>
            <a:r>
              <a:rPr lang="en" dirty="0"/>
              <a:t>: can you use the first two </a:t>
            </a:r>
            <a:r>
              <a:rPr lang="en" dirty="0" smtClean="0"/>
              <a:t>lists to </a:t>
            </a:r>
            <a:r>
              <a:rPr lang="en" dirty="0"/>
              <a:t>create a new </a:t>
            </a:r>
            <a:r>
              <a:rPr lang="en-US" dirty="0" smtClean="0"/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your_vegetables</a:t>
            </a:r>
            <a:r>
              <a:rPr lang="en" dirty="0"/>
              <a:t> that only contains the vegetables you don't like?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6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Spacing and Legibility</a:t>
            </a:r>
            <a:endParaRPr lang="en-US" sz="5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vegetables = ['here', 'are', 'my', 'vegetables'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vegetables=[</a:t>
            </a:r>
            <a:r>
              <a:rPr lang="en-US" dirty="0"/>
              <a:t>'</a:t>
            </a:r>
            <a:r>
              <a:rPr lang="en-US" dirty="0" smtClean="0"/>
              <a:t>here’,       '</a:t>
            </a:r>
            <a:r>
              <a:rPr lang="en-US" dirty="0" err="1" smtClean="0"/>
              <a:t>are’,'</a:t>
            </a:r>
            <a:r>
              <a:rPr lang="en-US" dirty="0" err="1"/>
              <a:t>my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/>
              <a:t>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Keep things regular and neat.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More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71935" y="1383507"/>
            <a:ext cx="8538074" cy="654353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+, -, /, *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operators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also means concatenation)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                  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value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                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addition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then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assignment (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+= y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vs. 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= x + y)</a:t>
            </a:r>
            <a:endParaRPr lang="en" sz="2200" b="0" dirty="0">
              <a:solidFill>
                <a:srgbClr val="0E7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**</a:t>
            </a:r>
            <a:r>
              <a:rPr lang="en" sz="2200" dirty="0">
                <a:cs typeface="Menlo Regular"/>
                <a:sym typeface="Open Sans"/>
              </a:rPr>
              <a:t>	</a:t>
            </a:r>
            <a:r>
              <a:rPr lang="en" sz="2200" dirty="0" smtClean="0">
                <a:cs typeface="Menlo Regular"/>
                <a:sym typeface="Open Sans"/>
              </a:rPr>
              <a:t>	exponent</a:t>
            </a:r>
            <a:endParaRPr lang="en" sz="2200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  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equal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!=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       not equal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b="1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</a:rPr>
              <a:t>For more operators: </a:t>
            </a: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</a:t>
            </a:r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www.tutorialspoint.com/python/python_basic_operators.htm</a:t>
            </a:r>
            <a:endParaRPr lang="en-US" sz="2000" b="1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Printing things to the screen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("Doctor Who</a:t>
            </a:r>
            <a:r>
              <a:rPr lang="en-US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400" dirty="0" smtClean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doctors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[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'Matt Smith'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'David Tennent'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rint(doctors[0])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best_episode =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'Blink'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episode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best_episode)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Doctor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doctors[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4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994107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Syntax (form)</a:t>
            </a:r>
          </a:p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Semantics (meaning)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signs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/words (variables, symbols, numbers, strings)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expressions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"flow" (decisions, conditions, loops, </a:t>
            </a: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narrative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 entities (methods, structures, &amp; objects)</a:t>
            </a:r>
          </a:p>
        </p:txBody>
      </p:sp>
    </p:spTree>
    <p:extLst>
      <p:ext uri="{BB962C8B-B14F-4D97-AF65-F5344CB8AC3E}">
        <p14:creationId xmlns:p14="http://schemas.microsoft.com/office/powerpoint/2010/main" val="17493440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Store your street address, city, state, and zip code in variables (or even better, a </a:t>
            </a:r>
            <a:r>
              <a:rPr lang="en" sz="2400" dirty="0" smtClean="0">
                <a:solidFill>
                  <a:srgbClr val="000000"/>
                </a:solidFill>
              </a:rPr>
              <a:t>dictionary!), </a:t>
            </a:r>
            <a:r>
              <a:rPr lang="en" sz="2400" dirty="0">
                <a:solidFill>
                  <a:srgbClr val="000000"/>
                </a:solidFill>
              </a:rPr>
              <a:t>then print them in the usual format: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2">
                  <a:lumMod val="50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Brandon Walsh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123 My Street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VA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Ethan Reed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'123 My Street'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'VA'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200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-US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', ' 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' ' 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</a:t>
            </a:r>
            <a:r>
              <a:rPr lang="en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900" dirty="0">
                <a:solidFill>
                  <a:srgbClr val="000000"/>
                </a:solidFill>
              </a:rPr>
              <a:t>Write a program that converts </a:t>
            </a:r>
            <a:r>
              <a:rPr lang="en" sz="2900" b="1" dirty="0">
                <a:solidFill>
                  <a:srgbClr val="000000"/>
                </a:solidFill>
              </a:rPr>
              <a:t>seconds</a:t>
            </a:r>
            <a:r>
              <a:rPr lang="en" sz="2900" dirty="0">
                <a:solidFill>
                  <a:srgbClr val="000000"/>
                </a:solidFill>
              </a:rPr>
              <a:t> to </a:t>
            </a:r>
            <a:r>
              <a:rPr lang="en" sz="2900" b="1" dirty="0">
                <a:solidFill>
                  <a:srgbClr val="000000"/>
                </a:solidFill>
              </a:rPr>
              <a:t>years</a:t>
            </a:r>
            <a:r>
              <a:rPr lang="en" sz="2900" dirty="0">
                <a:solidFill>
                  <a:srgbClr val="000000"/>
                </a:solidFill>
              </a:rPr>
              <a:t>.  Test your program with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</a:t>
            </a:r>
            <a:r>
              <a:rPr lang="en" sz="2900" dirty="0">
                <a:solidFill>
                  <a:srgbClr val="000000"/>
                </a:solidFill>
              </a:rPr>
              <a:t> seconds,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2900" dirty="0">
                <a:solidFill>
                  <a:srgbClr val="000000"/>
                </a:solidFill>
              </a:rPr>
              <a:t> seconds, and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40000.33</a:t>
            </a:r>
            <a:r>
              <a:rPr lang="en" sz="2900" dirty="0">
                <a:solidFill>
                  <a:srgbClr val="000000"/>
                </a:solidFill>
              </a:rPr>
              <a:t> seconds.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</a:t>
            </a:r>
            <a:r>
              <a:rPr lang="en-US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Approach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Figure out how many seconds in a year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seconds in a minute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minutes in an hour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24 hours in a day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365 days in a year (365.242 if you're really precise)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Do the math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Return a result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dirty="0"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sec = 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600000000.0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rint(sec/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24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365)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0"/>
            <a:ext cx="730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2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Resources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283657" y="1640497"/>
            <a:ext cx="7969634" cy="492725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03200">
              <a:buClr>
                <a:srgbClr val="0000FF"/>
              </a:buClr>
              <a:buSzPct val="100000"/>
              <a:buFont typeface="Arial"/>
              <a:buChar char="●"/>
            </a:pPr>
            <a:r>
              <a:rPr lang="en" sz="2400" u="sng" dirty="0" smtClean="0">
                <a:solidFill>
                  <a:srgbClr val="0000FF"/>
                </a:solidFill>
                <a:sym typeface="Open Sans"/>
              </a:rPr>
              <a:t>https</a:t>
            </a:r>
            <a:r>
              <a:rPr lang="en" sz="2400" u="sng" dirty="0">
                <a:solidFill>
                  <a:srgbClr val="0000FF"/>
                </a:solidFill>
                <a:sym typeface="Open Sans"/>
              </a:rPr>
              <a:t>://docs.python.org/3/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381000" lvl="0" indent="-203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ym typeface="Open Sans"/>
              </a:rPr>
              <a:t>https://learnpythonthehardway.org/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3132</Words>
  <Application>Microsoft Office PowerPoint</Application>
  <PresentationFormat>On-screen Show (4:3)</PresentationFormat>
  <Paragraphs>595</Paragraphs>
  <Slides>96</Slides>
  <Notes>90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10" baseType="lpstr">
      <vt:lpstr>arial</vt:lpstr>
      <vt:lpstr>arial</vt:lpstr>
      <vt:lpstr>courier new</vt:lpstr>
      <vt:lpstr>courier new</vt:lpstr>
      <vt:lpstr>Mangal</vt:lpstr>
      <vt:lpstr>Menlo Regular</vt:lpstr>
      <vt:lpstr>Open Sans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PowerPoint Presentation</vt:lpstr>
      <vt:lpstr>PowerPoint Presentation</vt:lpstr>
      <vt:lpstr>Introduction to Humanities Programming</vt:lpstr>
      <vt:lpstr>What does it mean?</vt:lpstr>
      <vt:lpstr>Why Program?</vt:lpstr>
      <vt:lpstr>Digital Humanities Programming?</vt:lpstr>
      <vt:lpstr>What is a programming language?</vt:lpstr>
      <vt:lpstr>What is a programming language?</vt:lpstr>
      <vt:lpstr>PowerPoint Presentation</vt:lpstr>
      <vt:lpstr>PowerPoint Presentation</vt:lpstr>
      <vt:lpstr>Language</vt:lpstr>
      <vt:lpstr>Language Choice</vt:lpstr>
      <vt:lpstr>Library</vt:lpstr>
      <vt:lpstr>Python</vt:lpstr>
      <vt:lpstr>Python Philosophy:</vt:lpstr>
      <vt:lpstr>Python Philosophy:</vt:lpstr>
      <vt:lpstr>Python Philosophy: applied</vt:lpstr>
      <vt:lpstr>Dogma</vt:lpstr>
      <vt:lpstr>PowerPoint Presentation</vt:lpstr>
      <vt:lpstr>Why Python</vt:lpstr>
      <vt:lpstr>Why Not Python</vt:lpstr>
      <vt:lpstr>Two Pythons</vt:lpstr>
      <vt:lpstr>Two Pythons</vt:lpstr>
      <vt:lpstr>What we will cover</vt:lpstr>
      <vt:lpstr>What you will be able to do</vt:lpstr>
      <vt:lpstr>Open the Terminal</vt:lpstr>
      <vt:lpstr>Prompt</vt:lpstr>
      <vt:lpstr>python3</vt:lpstr>
      <vt:lpstr>python3</vt:lpstr>
      <vt:lpstr>Variables</vt:lpstr>
      <vt:lpstr>Variables</vt:lpstr>
      <vt:lpstr>What's with = ?</vt:lpstr>
      <vt:lpstr>Variable Assignment</vt:lpstr>
      <vt:lpstr>Variable Assignment</vt:lpstr>
      <vt:lpstr>Variable Naming</vt:lpstr>
      <vt:lpstr>Variable Naming</vt:lpstr>
      <vt:lpstr>Errors</vt:lpstr>
      <vt:lpstr>Ruby is a "duck-typed" language </vt:lpstr>
      <vt:lpstr>Duck-typing</vt:lpstr>
      <vt:lpstr>Duck-typing</vt:lpstr>
      <vt:lpstr>Types of ducks</vt:lpstr>
      <vt:lpstr>Numbers &amp; Letters</vt:lpstr>
      <vt:lpstr>Strings</vt:lpstr>
      <vt:lpstr>Exercise</vt:lpstr>
      <vt:lpstr>Running Python</vt:lpstr>
      <vt:lpstr>Running code</vt:lpstr>
      <vt:lpstr>In Practice</vt:lpstr>
      <vt:lpstr>Your Own Command Line Program</vt:lpstr>
      <vt:lpstr>Hello World</vt:lpstr>
      <vt:lpstr>Hello World 2</vt:lpstr>
      <vt:lpstr>Hello World 2</vt:lpstr>
      <vt:lpstr>Git it?</vt:lpstr>
      <vt:lpstr>From Now On</vt:lpstr>
      <vt:lpstr>Numbers</vt:lpstr>
      <vt:lpstr>Numbers</vt:lpstr>
      <vt:lpstr>Numbers</vt:lpstr>
      <vt:lpstr>Exercise (interpreter)</vt:lpstr>
      <vt:lpstr>An answer</vt:lpstr>
      <vt:lpstr>Git it</vt:lpstr>
      <vt:lpstr>Collections  </vt:lpstr>
      <vt:lpstr>Collections</vt:lpstr>
      <vt:lpstr>List</vt:lpstr>
      <vt:lpstr>Exercise (in a file)</vt:lpstr>
      <vt:lpstr>PowerPoint Presentation</vt:lpstr>
      <vt:lpstr>List</vt:lpstr>
      <vt:lpstr>Exercise</vt:lpstr>
      <vt:lpstr>PowerPoint Presentation</vt:lpstr>
      <vt:lpstr>Dictionary</vt:lpstr>
      <vt:lpstr>Dict Syntax</vt:lpstr>
      <vt:lpstr>Exercise</vt:lpstr>
      <vt:lpstr>PowerPoint Presentation</vt:lpstr>
      <vt:lpstr>Dict Indexing</vt:lpstr>
      <vt:lpstr>Add A Key</vt:lpstr>
      <vt:lpstr>Exercise</vt:lpstr>
      <vt:lpstr>PowerPoint Presentation</vt:lpstr>
      <vt:lpstr>Methods</vt:lpstr>
      <vt:lpstr>Exercise</vt:lpstr>
      <vt:lpstr>PowerPoint Presentation</vt:lpstr>
      <vt:lpstr>Booleans</vt:lpstr>
      <vt:lpstr>Exercise</vt:lpstr>
      <vt:lpstr>PowerPoint Presentation</vt:lpstr>
      <vt:lpstr>Sometimes there is a problem...</vt:lpstr>
      <vt:lpstr>Casting to appropriate type</vt:lpstr>
      <vt:lpstr>Operators: do stuff with objects</vt:lpstr>
      <vt:lpstr>Exercises</vt:lpstr>
      <vt:lpstr>PowerPoint Presentation</vt:lpstr>
      <vt:lpstr>Spacing and Legibility</vt:lpstr>
      <vt:lpstr>More Operators</vt:lpstr>
      <vt:lpstr>Printing things to the screen</vt:lpstr>
      <vt:lpstr>Code Exercise 1</vt:lpstr>
      <vt:lpstr>An Answer</vt:lpstr>
      <vt:lpstr>Code Exercise 1</vt:lpstr>
      <vt:lpstr>An Approach</vt:lpstr>
      <vt:lpstr>An Answer</vt:lpstr>
      <vt:lpstr>PowerPoint Presentation</vt:lpstr>
      <vt:lpstr>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Humanities Programming</dc:title>
  <cp:lastModifiedBy>Ethan Reed</cp:lastModifiedBy>
  <cp:revision>153</cp:revision>
  <dcterms:modified xsi:type="dcterms:W3CDTF">2018-06-03T21:08:01Z</dcterms:modified>
</cp:coreProperties>
</file>